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261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1E175-6864-4D1D-B58D-CEBFC9955D34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D0-AC97-4431-ABDE-74274AE64EB9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Problem / Need identified</a:t>
          </a:r>
          <a:endParaRPr lang="en-US" b="1" dirty="0">
            <a:solidFill>
              <a:srgbClr val="FFFF00"/>
            </a:solidFill>
          </a:endParaRPr>
        </a:p>
      </dgm:t>
    </dgm:pt>
    <dgm:pt modelId="{F73CAB98-D5AB-4244-9CDB-385033958B07}" type="parTrans" cxnId="{61378786-D03D-4B3D-9DE8-36F5838CBE81}">
      <dgm:prSet/>
      <dgm:spPr/>
      <dgm:t>
        <a:bodyPr/>
        <a:lstStyle/>
        <a:p>
          <a:endParaRPr lang="en-US"/>
        </a:p>
      </dgm:t>
    </dgm:pt>
    <dgm:pt modelId="{2C1871F5-A3F0-4BF0-9ABD-F671618B192E}" type="sibTrans" cxnId="{61378786-D03D-4B3D-9DE8-36F5838CBE81}">
      <dgm:prSet/>
      <dgm:spPr/>
      <dgm:t>
        <a:bodyPr/>
        <a:lstStyle/>
        <a:p>
          <a:endParaRPr lang="en-US"/>
        </a:p>
      </dgm:t>
    </dgm:pt>
    <dgm:pt modelId="{1E662DC5-2EA5-4BAE-A5ED-1BB2F1E03674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Design Specs &amp; Criteria established</a:t>
          </a:r>
          <a:endParaRPr lang="en-US" b="1" dirty="0">
            <a:solidFill>
              <a:srgbClr val="FFFF00"/>
            </a:solidFill>
          </a:endParaRPr>
        </a:p>
      </dgm:t>
    </dgm:pt>
    <dgm:pt modelId="{E2A7AFF0-E5D1-44A6-9D08-4E5A21240F54}" type="parTrans" cxnId="{79F6A286-C7A2-43F6-9A48-6F0BEC898B7C}">
      <dgm:prSet/>
      <dgm:spPr/>
      <dgm:t>
        <a:bodyPr/>
        <a:lstStyle/>
        <a:p>
          <a:endParaRPr lang="en-US"/>
        </a:p>
      </dgm:t>
    </dgm:pt>
    <dgm:pt modelId="{0E4D7361-E069-4592-B8BB-FE9E465B8D8A}" type="sibTrans" cxnId="{79F6A286-C7A2-43F6-9A48-6F0BEC898B7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E8A67C-0758-4D53-8D22-2BFF9D1A12C2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Design created</a:t>
          </a:r>
          <a:endParaRPr lang="en-US" b="1" dirty="0">
            <a:solidFill>
              <a:srgbClr val="FFFF00"/>
            </a:solidFill>
          </a:endParaRPr>
        </a:p>
      </dgm:t>
    </dgm:pt>
    <dgm:pt modelId="{BA92A077-690D-49AE-ABEB-3635FAE615F3}" type="parTrans" cxnId="{4C96DC96-C7D3-4DE6-AF97-9AF568DC5DB1}">
      <dgm:prSet/>
      <dgm:spPr/>
      <dgm:t>
        <a:bodyPr/>
        <a:lstStyle/>
        <a:p>
          <a:endParaRPr lang="en-US"/>
        </a:p>
      </dgm:t>
    </dgm:pt>
    <dgm:pt modelId="{16AECC45-4F62-4741-B131-15E192EFCB57}" type="sibTrans" cxnId="{4C96DC96-C7D3-4DE6-AF97-9AF568DC5DB1}">
      <dgm:prSet/>
      <dgm:spPr/>
      <dgm:t>
        <a:bodyPr/>
        <a:lstStyle/>
        <a:p>
          <a:endParaRPr lang="en-US"/>
        </a:p>
      </dgm:t>
    </dgm:pt>
    <dgm:pt modelId="{E6593444-10F3-455A-BA4D-6437D5669207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Prototype evaluated</a:t>
          </a:r>
          <a:endParaRPr lang="en-US" b="1" dirty="0">
            <a:solidFill>
              <a:srgbClr val="FFFF00"/>
            </a:solidFill>
          </a:endParaRPr>
        </a:p>
      </dgm:t>
    </dgm:pt>
    <dgm:pt modelId="{A96CCC8D-3DE1-4D5F-9948-090A22BA6BEF}" type="parTrans" cxnId="{AB3EDBBE-C002-4F92-B5EA-EA7ECB00F695}">
      <dgm:prSet/>
      <dgm:spPr/>
      <dgm:t>
        <a:bodyPr/>
        <a:lstStyle/>
        <a:p>
          <a:endParaRPr lang="en-US"/>
        </a:p>
      </dgm:t>
    </dgm:pt>
    <dgm:pt modelId="{398EA55A-C22C-4BF3-AB6B-74BCEE33A88A}" type="sibTrans" cxnId="{AB3EDBBE-C002-4F92-B5EA-EA7ECB00F695}">
      <dgm:prSet/>
      <dgm:spPr/>
      <dgm:t>
        <a:bodyPr/>
        <a:lstStyle/>
        <a:p>
          <a:endParaRPr lang="en-US"/>
        </a:p>
      </dgm:t>
    </dgm:pt>
    <dgm:pt modelId="{4DCF5A99-B2DA-4AA8-9BE9-C1367D146D07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Product manufactured</a:t>
          </a:r>
          <a:endParaRPr lang="en-US" b="1" dirty="0">
            <a:solidFill>
              <a:srgbClr val="FFFF00"/>
            </a:solidFill>
          </a:endParaRPr>
        </a:p>
      </dgm:t>
    </dgm:pt>
    <dgm:pt modelId="{D6653FEC-1568-4CC6-92BF-710DB0D3C020}" type="parTrans" cxnId="{4813D74C-3F8A-41AF-A819-9B1CEF6AE56C}">
      <dgm:prSet/>
      <dgm:spPr/>
      <dgm:t>
        <a:bodyPr/>
        <a:lstStyle/>
        <a:p>
          <a:endParaRPr lang="en-US"/>
        </a:p>
      </dgm:t>
    </dgm:pt>
    <dgm:pt modelId="{19B775F4-EA5E-4E7A-AA0E-9D963AF82250}" type="sibTrans" cxnId="{4813D74C-3F8A-41AF-A819-9B1CEF6AE56C}">
      <dgm:prSet/>
      <dgm:spPr/>
      <dgm:t>
        <a:bodyPr/>
        <a:lstStyle/>
        <a:p>
          <a:endParaRPr lang="en-US"/>
        </a:p>
      </dgm:t>
    </dgm:pt>
    <dgm:pt modelId="{8E1FEE80-2B27-437C-A206-F119FD0FF153}">
      <dgm:prSet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Product sold (Product Specifications)</a:t>
          </a:r>
          <a:endParaRPr lang="en-US" b="1" dirty="0">
            <a:solidFill>
              <a:srgbClr val="FFFF00"/>
            </a:solidFill>
          </a:endParaRPr>
        </a:p>
      </dgm:t>
    </dgm:pt>
    <dgm:pt modelId="{88EEF159-72E8-4341-88B4-4C83ECB577D9}" type="parTrans" cxnId="{F96A282F-9917-4CD1-BB2E-242BD8C223A1}">
      <dgm:prSet/>
      <dgm:spPr/>
      <dgm:t>
        <a:bodyPr/>
        <a:lstStyle/>
        <a:p>
          <a:endParaRPr lang="en-US"/>
        </a:p>
      </dgm:t>
    </dgm:pt>
    <dgm:pt modelId="{BFB0D79F-0958-410E-85FE-9E3B7CD0C79E}" type="sibTrans" cxnId="{F96A282F-9917-4CD1-BB2E-242BD8C223A1}">
      <dgm:prSet/>
      <dgm:spPr/>
      <dgm:t>
        <a:bodyPr/>
        <a:lstStyle/>
        <a:p>
          <a:endParaRPr lang="en-US"/>
        </a:p>
      </dgm:t>
    </dgm:pt>
    <dgm:pt modelId="{29270A6F-9A5F-4DC6-88EC-D56EEB6D55E4}" type="pres">
      <dgm:prSet presAssocID="{9C21E175-6864-4D1D-B58D-CEBFC9955D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7792F-C2C4-4C6C-A170-4B89F0745216}" type="pres">
      <dgm:prSet presAssocID="{984116D0-AC97-4431-ABDE-74274AE64E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A4340-7D78-40AF-AC17-67F43A220799}" type="pres">
      <dgm:prSet presAssocID="{984116D0-AC97-4431-ABDE-74274AE64EB9}" presName="spNode" presStyleCnt="0"/>
      <dgm:spPr/>
    </dgm:pt>
    <dgm:pt modelId="{8C470470-757E-40CF-87F0-A64949C828C0}" type="pres">
      <dgm:prSet presAssocID="{2C1871F5-A3F0-4BF0-9ABD-F671618B192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6692C66-C04B-41BD-881F-ED3097D6F37F}" type="pres">
      <dgm:prSet presAssocID="{1E662DC5-2EA5-4BAE-A5ED-1BB2F1E036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88B-0430-47AD-8A40-BBB5548F5EBB}" type="pres">
      <dgm:prSet presAssocID="{1E662DC5-2EA5-4BAE-A5ED-1BB2F1E03674}" presName="spNode" presStyleCnt="0"/>
      <dgm:spPr/>
    </dgm:pt>
    <dgm:pt modelId="{1795C32B-FE63-4B83-845B-0E1EE494EF44}" type="pres">
      <dgm:prSet presAssocID="{0E4D7361-E069-4592-B8BB-FE9E465B8D8A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2F50777-1B4F-4FCC-9AB3-2F8085C5A6F2}" type="pres">
      <dgm:prSet presAssocID="{D2E8A67C-0758-4D53-8D22-2BFF9D1A12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CA9E9-A683-4191-A07C-752B4764D3FD}" type="pres">
      <dgm:prSet presAssocID="{D2E8A67C-0758-4D53-8D22-2BFF9D1A12C2}" presName="spNode" presStyleCnt="0"/>
      <dgm:spPr/>
    </dgm:pt>
    <dgm:pt modelId="{91C90168-12B4-4BC8-B826-B17604153C6C}" type="pres">
      <dgm:prSet presAssocID="{16AECC45-4F62-4741-B131-15E192EFCB5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4D396A9-D251-4A28-AFE6-4480CF40BBF8}" type="pres">
      <dgm:prSet presAssocID="{E6593444-10F3-455A-BA4D-6437D56692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3F777-B008-4B34-B4C1-991A64FF6DF7}" type="pres">
      <dgm:prSet presAssocID="{E6593444-10F3-455A-BA4D-6437D5669207}" presName="spNode" presStyleCnt="0"/>
      <dgm:spPr/>
    </dgm:pt>
    <dgm:pt modelId="{CBB690A0-A505-43D2-BF0F-3FC9ABF693C0}" type="pres">
      <dgm:prSet presAssocID="{398EA55A-C22C-4BF3-AB6B-74BCEE33A88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A61988F-A611-4B09-8400-B893DEB3BFA9}" type="pres">
      <dgm:prSet presAssocID="{4DCF5A99-B2DA-4AA8-9BE9-C1367D146D0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36472-0351-400B-8EE7-2AA032089C92}" type="pres">
      <dgm:prSet presAssocID="{4DCF5A99-B2DA-4AA8-9BE9-C1367D146D07}" presName="spNode" presStyleCnt="0"/>
      <dgm:spPr/>
    </dgm:pt>
    <dgm:pt modelId="{8C9EA372-0FBC-4347-A67B-8A2F7F300C2B}" type="pres">
      <dgm:prSet presAssocID="{19B775F4-EA5E-4E7A-AA0E-9D963AF8225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29EEC1B-2EE9-4603-9118-4479331CCFA2}" type="pres">
      <dgm:prSet presAssocID="{8E1FEE80-2B27-437C-A206-F119FD0FF1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29A5B-B9A7-4412-BC48-0AC3B29C8EA2}" type="pres">
      <dgm:prSet presAssocID="{8E1FEE80-2B27-437C-A206-F119FD0FF153}" presName="spNode" presStyleCnt="0"/>
      <dgm:spPr/>
    </dgm:pt>
    <dgm:pt modelId="{DAC4EF87-F43D-47B4-B095-4527D78CF950}" type="pres">
      <dgm:prSet presAssocID="{BFB0D79F-0958-410E-85FE-9E3B7CD0C79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2978388-3594-465F-9A47-E4C3560DD816}" type="presOf" srcId="{0E4D7361-E069-4592-B8BB-FE9E465B8D8A}" destId="{1795C32B-FE63-4B83-845B-0E1EE494EF44}" srcOrd="0" destOrd="0" presId="urn:microsoft.com/office/officeart/2005/8/layout/cycle5"/>
    <dgm:cxn modelId="{69616B43-FA95-4315-95B9-663E94B556DD}" type="presOf" srcId="{398EA55A-C22C-4BF3-AB6B-74BCEE33A88A}" destId="{CBB690A0-A505-43D2-BF0F-3FC9ABF693C0}" srcOrd="0" destOrd="0" presId="urn:microsoft.com/office/officeart/2005/8/layout/cycle5"/>
    <dgm:cxn modelId="{4C96DC96-C7D3-4DE6-AF97-9AF568DC5DB1}" srcId="{9C21E175-6864-4D1D-B58D-CEBFC9955D34}" destId="{D2E8A67C-0758-4D53-8D22-2BFF9D1A12C2}" srcOrd="2" destOrd="0" parTransId="{BA92A077-690D-49AE-ABEB-3635FAE615F3}" sibTransId="{16AECC45-4F62-4741-B131-15E192EFCB57}"/>
    <dgm:cxn modelId="{0ACD592C-6B4D-4B0E-A569-6B47CD197BF6}" type="presOf" srcId="{1E662DC5-2EA5-4BAE-A5ED-1BB2F1E03674}" destId="{76692C66-C04B-41BD-881F-ED3097D6F37F}" srcOrd="0" destOrd="0" presId="urn:microsoft.com/office/officeart/2005/8/layout/cycle5"/>
    <dgm:cxn modelId="{4813D74C-3F8A-41AF-A819-9B1CEF6AE56C}" srcId="{9C21E175-6864-4D1D-B58D-CEBFC9955D34}" destId="{4DCF5A99-B2DA-4AA8-9BE9-C1367D146D07}" srcOrd="4" destOrd="0" parTransId="{D6653FEC-1568-4CC6-92BF-710DB0D3C020}" sibTransId="{19B775F4-EA5E-4E7A-AA0E-9D963AF82250}"/>
    <dgm:cxn modelId="{70186EA6-6E64-4DEC-A0BA-B8E70E778E97}" type="presOf" srcId="{BFB0D79F-0958-410E-85FE-9E3B7CD0C79E}" destId="{DAC4EF87-F43D-47B4-B095-4527D78CF950}" srcOrd="0" destOrd="0" presId="urn:microsoft.com/office/officeart/2005/8/layout/cycle5"/>
    <dgm:cxn modelId="{AB3EDBBE-C002-4F92-B5EA-EA7ECB00F695}" srcId="{9C21E175-6864-4D1D-B58D-CEBFC9955D34}" destId="{E6593444-10F3-455A-BA4D-6437D5669207}" srcOrd="3" destOrd="0" parTransId="{A96CCC8D-3DE1-4D5F-9948-090A22BA6BEF}" sibTransId="{398EA55A-C22C-4BF3-AB6B-74BCEE33A88A}"/>
    <dgm:cxn modelId="{ECFD5620-5BC5-4363-8798-093274304E9C}" type="presOf" srcId="{984116D0-AC97-4431-ABDE-74274AE64EB9}" destId="{6417792F-C2C4-4C6C-A170-4B89F0745216}" srcOrd="0" destOrd="0" presId="urn:microsoft.com/office/officeart/2005/8/layout/cycle5"/>
    <dgm:cxn modelId="{3F87F09F-50CA-43BA-86C0-42F4F4D1508B}" type="presOf" srcId="{16AECC45-4F62-4741-B131-15E192EFCB57}" destId="{91C90168-12B4-4BC8-B826-B17604153C6C}" srcOrd="0" destOrd="0" presId="urn:microsoft.com/office/officeart/2005/8/layout/cycle5"/>
    <dgm:cxn modelId="{87AFD026-CAE3-4396-AB50-2FD3A78ADBE7}" type="presOf" srcId="{E6593444-10F3-455A-BA4D-6437D5669207}" destId="{74D396A9-D251-4A28-AFE6-4480CF40BBF8}" srcOrd="0" destOrd="0" presId="urn:microsoft.com/office/officeart/2005/8/layout/cycle5"/>
    <dgm:cxn modelId="{94542E0D-17B1-4654-BAE0-8B5CA76DB605}" type="presOf" srcId="{4DCF5A99-B2DA-4AA8-9BE9-C1367D146D07}" destId="{BA61988F-A611-4B09-8400-B893DEB3BFA9}" srcOrd="0" destOrd="0" presId="urn:microsoft.com/office/officeart/2005/8/layout/cycle5"/>
    <dgm:cxn modelId="{DC697381-A1BC-4216-A8E5-8819925ABD4B}" type="presOf" srcId="{D2E8A67C-0758-4D53-8D22-2BFF9D1A12C2}" destId="{D2F50777-1B4F-4FCC-9AB3-2F8085C5A6F2}" srcOrd="0" destOrd="0" presId="urn:microsoft.com/office/officeart/2005/8/layout/cycle5"/>
    <dgm:cxn modelId="{9A883CE8-8049-4435-B73B-8D8CD597D37C}" type="presOf" srcId="{19B775F4-EA5E-4E7A-AA0E-9D963AF82250}" destId="{8C9EA372-0FBC-4347-A67B-8A2F7F300C2B}" srcOrd="0" destOrd="0" presId="urn:microsoft.com/office/officeart/2005/8/layout/cycle5"/>
    <dgm:cxn modelId="{6103905B-E90C-4EAE-8E01-9BC49C468885}" type="presOf" srcId="{2C1871F5-A3F0-4BF0-9ABD-F671618B192E}" destId="{8C470470-757E-40CF-87F0-A64949C828C0}" srcOrd="0" destOrd="0" presId="urn:microsoft.com/office/officeart/2005/8/layout/cycle5"/>
    <dgm:cxn modelId="{F96A282F-9917-4CD1-BB2E-242BD8C223A1}" srcId="{9C21E175-6864-4D1D-B58D-CEBFC9955D34}" destId="{8E1FEE80-2B27-437C-A206-F119FD0FF153}" srcOrd="5" destOrd="0" parTransId="{88EEF159-72E8-4341-88B4-4C83ECB577D9}" sibTransId="{BFB0D79F-0958-410E-85FE-9E3B7CD0C79E}"/>
    <dgm:cxn modelId="{FC8F17EC-AA53-427F-93CD-D568CB9EFF8A}" type="presOf" srcId="{8E1FEE80-2B27-437C-A206-F119FD0FF153}" destId="{729EEC1B-2EE9-4603-9118-4479331CCFA2}" srcOrd="0" destOrd="0" presId="urn:microsoft.com/office/officeart/2005/8/layout/cycle5"/>
    <dgm:cxn modelId="{B2307B8B-BD63-41E1-9DF7-184EE1987E44}" type="presOf" srcId="{9C21E175-6864-4D1D-B58D-CEBFC9955D34}" destId="{29270A6F-9A5F-4DC6-88EC-D56EEB6D55E4}" srcOrd="0" destOrd="0" presId="urn:microsoft.com/office/officeart/2005/8/layout/cycle5"/>
    <dgm:cxn modelId="{61378786-D03D-4B3D-9DE8-36F5838CBE81}" srcId="{9C21E175-6864-4D1D-B58D-CEBFC9955D34}" destId="{984116D0-AC97-4431-ABDE-74274AE64EB9}" srcOrd="0" destOrd="0" parTransId="{F73CAB98-D5AB-4244-9CDB-385033958B07}" sibTransId="{2C1871F5-A3F0-4BF0-9ABD-F671618B192E}"/>
    <dgm:cxn modelId="{79F6A286-C7A2-43F6-9A48-6F0BEC898B7C}" srcId="{9C21E175-6864-4D1D-B58D-CEBFC9955D34}" destId="{1E662DC5-2EA5-4BAE-A5ED-1BB2F1E03674}" srcOrd="1" destOrd="0" parTransId="{E2A7AFF0-E5D1-44A6-9D08-4E5A21240F54}" sibTransId="{0E4D7361-E069-4592-B8BB-FE9E465B8D8A}"/>
    <dgm:cxn modelId="{F63EFB22-E5F6-4B89-A429-05B545229E99}" type="presParOf" srcId="{29270A6F-9A5F-4DC6-88EC-D56EEB6D55E4}" destId="{6417792F-C2C4-4C6C-A170-4B89F0745216}" srcOrd="0" destOrd="0" presId="urn:microsoft.com/office/officeart/2005/8/layout/cycle5"/>
    <dgm:cxn modelId="{AD9778E4-B736-44FF-95E2-2B490EFE0585}" type="presParOf" srcId="{29270A6F-9A5F-4DC6-88EC-D56EEB6D55E4}" destId="{BE7A4340-7D78-40AF-AC17-67F43A220799}" srcOrd="1" destOrd="0" presId="urn:microsoft.com/office/officeart/2005/8/layout/cycle5"/>
    <dgm:cxn modelId="{C87F32E7-0FA2-4433-ABFF-A18267FE23CB}" type="presParOf" srcId="{29270A6F-9A5F-4DC6-88EC-D56EEB6D55E4}" destId="{8C470470-757E-40CF-87F0-A64949C828C0}" srcOrd="2" destOrd="0" presId="urn:microsoft.com/office/officeart/2005/8/layout/cycle5"/>
    <dgm:cxn modelId="{647FF958-0F91-4B90-86BD-0D54E6C9E6D0}" type="presParOf" srcId="{29270A6F-9A5F-4DC6-88EC-D56EEB6D55E4}" destId="{76692C66-C04B-41BD-881F-ED3097D6F37F}" srcOrd="3" destOrd="0" presId="urn:microsoft.com/office/officeart/2005/8/layout/cycle5"/>
    <dgm:cxn modelId="{3DA21C60-0CA7-4B90-A1E5-AF5CF8C117A2}" type="presParOf" srcId="{29270A6F-9A5F-4DC6-88EC-D56EEB6D55E4}" destId="{B047388B-0430-47AD-8A40-BBB5548F5EBB}" srcOrd="4" destOrd="0" presId="urn:microsoft.com/office/officeart/2005/8/layout/cycle5"/>
    <dgm:cxn modelId="{5D536C5F-E4EC-4A29-9D26-505F8099CEBC}" type="presParOf" srcId="{29270A6F-9A5F-4DC6-88EC-D56EEB6D55E4}" destId="{1795C32B-FE63-4B83-845B-0E1EE494EF44}" srcOrd="5" destOrd="0" presId="urn:microsoft.com/office/officeart/2005/8/layout/cycle5"/>
    <dgm:cxn modelId="{A19E551F-19E4-4899-B81A-27041BF9CB25}" type="presParOf" srcId="{29270A6F-9A5F-4DC6-88EC-D56EEB6D55E4}" destId="{D2F50777-1B4F-4FCC-9AB3-2F8085C5A6F2}" srcOrd="6" destOrd="0" presId="urn:microsoft.com/office/officeart/2005/8/layout/cycle5"/>
    <dgm:cxn modelId="{C091E991-77FA-474E-8F0B-690F8238EB7B}" type="presParOf" srcId="{29270A6F-9A5F-4DC6-88EC-D56EEB6D55E4}" destId="{6ADCA9E9-A683-4191-A07C-752B4764D3FD}" srcOrd="7" destOrd="0" presId="urn:microsoft.com/office/officeart/2005/8/layout/cycle5"/>
    <dgm:cxn modelId="{AC19655D-49EF-4087-9645-66D48C763ECF}" type="presParOf" srcId="{29270A6F-9A5F-4DC6-88EC-D56EEB6D55E4}" destId="{91C90168-12B4-4BC8-B826-B17604153C6C}" srcOrd="8" destOrd="0" presId="urn:microsoft.com/office/officeart/2005/8/layout/cycle5"/>
    <dgm:cxn modelId="{8EC45766-1804-4D13-B63D-139D86ECB3C8}" type="presParOf" srcId="{29270A6F-9A5F-4DC6-88EC-D56EEB6D55E4}" destId="{74D396A9-D251-4A28-AFE6-4480CF40BBF8}" srcOrd="9" destOrd="0" presId="urn:microsoft.com/office/officeart/2005/8/layout/cycle5"/>
    <dgm:cxn modelId="{80E8CBEB-0811-4D26-8819-1D3286E2276C}" type="presParOf" srcId="{29270A6F-9A5F-4DC6-88EC-D56EEB6D55E4}" destId="{3193F777-B008-4B34-B4C1-991A64FF6DF7}" srcOrd="10" destOrd="0" presId="urn:microsoft.com/office/officeart/2005/8/layout/cycle5"/>
    <dgm:cxn modelId="{B6866224-138F-4C4A-BF86-E7710F4EBBB2}" type="presParOf" srcId="{29270A6F-9A5F-4DC6-88EC-D56EEB6D55E4}" destId="{CBB690A0-A505-43D2-BF0F-3FC9ABF693C0}" srcOrd="11" destOrd="0" presId="urn:microsoft.com/office/officeart/2005/8/layout/cycle5"/>
    <dgm:cxn modelId="{D203A99D-EF4D-4639-BAFD-A8FC043D9CCB}" type="presParOf" srcId="{29270A6F-9A5F-4DC6-88EC-D56EEB6D55E4}" destId="{BA61988F-A611-4B09-8400-B893DEB3BFA9}" srcOrd="12" destOrd="0" presId="urn:microsoft.com/office/officeart/2005/8/layout/cycle5"/>
    <dgm:cxn modelId="{6A1FEF82-9AD3-4E17-8C4E-F1049B7BDFF0}" type="presParOf" srcId="{29270A6F-9A5F-4DC6-88EC-D56EEB6D55E4}" destId="{6E336472-0351-400B-8EE7-2AA032089C92}" srcOrd="13" destOrd="0" presId="urn:microsoft.com/office/officeart/2005/8/layout/cycle5"/>
    <dgm:cxn modelId="{D69C3782-F78D-474B-A2A8-CE7AAC9FEE8C}" type="presParOf" srcId="{29270A6F-9A5F-4DC6-88EC-D56EEB6D55E4}" destId="{8C9EA372-0FBC-4347-A67B-8A2F7F300C2B}" srcOrd="14" destOrd="0" presId="urn:microsoft.com/office/officeart/2005/8/layout/cycle5"/>
    <dgm:cxn modelId="{4DEA7D88-15C1-47B4-A4EA-16D53F47B3FE}" type="presParOf" srcId="{29270A6F-9A5F-4DC6-88EC-D56EEB6D55E4}" destId="{729EEC1B-2EE9-4603-9118-4479331CCFA2}" srcOrd="15" destOrd="0" presId="urn:microsoft.com/office/officeart/2005/8/layout/cycle5"/>
    <dgm:cxn modelId="{9B3AA8A7-E280-486C-A564-A3DEC13F5C87}" type="presParOf" srcId="{29270A6F-9A5F-4DC6-88EC-D56EEB6D55E4}" destId="{79E29A5B-B9A7-4412-BC48-0AC3B29C8EA2}" srcOrd="16" destOrd="0" presId="urn:microsoft.com/office/officeart/2005/8/layout/cycle5"/>
    <dgm:cxn modelId="{D467208B-FF4C-4F45-9151-1216DAECED15}" type="presParOf" srcId="{29270A6F-9A5F-4DC6-88EC-D56EEB6D55E4}" destId="{DAC4EF87-F43D-47B4-B095-4527D78CF95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93A5C-2309-4E0C-8885-FA0BE25E9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7A58392-8D5B-411F-8347-760E62391263}">
      <dgm:prSet phldrT="[Text]"/>
      <dgm:spPr>
        <a:solidFill>
          <a:srgbClr val="990033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Here</a:t>
          </a:r>
          <a:endParaRPr lang="en-US" b="1" dirty="0">
            <a:solidFill>
              <a:srgbClr val="FFFF00"/>
            </a:solidFill>
          </a:endParaRPr>
        </a:p>
      </dgm:t>
    </dgm:pt>
    <dgm:pt modelId="{E738B50C-C0A6-40B7-891F-C96C4E1BD9D1}" type="parTrans" cxnId="{7D66A041-9D87-4CD0-86BA-9E5052EF4A67}">
      <dgm:prSet/>
      <dgm:spPr/>
      <dgm:t>
        <a:bodyPr/>
        <a:lstStyle/>
        <a:p>
          <a:endParaRPr lang="en-US"/>
        </a:p>
      </dgm:t>
    </dgm:pt>
    <dgm:pt modelId="{02F0399F-4A93-4F4B-B597-9E061B1A13A3}" type="sibTrans" cxnId="{7D66A041-9D87-4CD0-86BA-9E5052EF4A67}">
      <dgm:prSet/>
      <dgm:spPr/>
      <dgm:t>
        <a:bodyPr/>
        <a:lstStyle/>
        <a:p>
          <a:endParaRPr lang="en-US"/>
        </a:p>
      </dgm:t>
    </dgm:pt>
    <dgm:pt modelId="{867F161D-E61B-4BFF-9654-33B4519B8105}">
      <dgm:prSet phldrT="[Text]"/>
      <dgm:spPr>
        <a:solidFill>
          <a:srgbClr val="990033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There</a:t>
          </a:r>
          <a:endParaRPr lang="en-US" b="1" dirty="0">
            <a:solidFill>
              <a:srgbClr val="FFFF00"/>
            </a:solidFill>
          </a:endParaRPr>
        </a:p>
      </dgm:t>
    </dgm:pt>
    <dgm:pt modelId="{7FA052E6-C4B9-4685-824E-532D56DA14F9}" type="parTrans" cxnId="{D0BE5BA0-FFC2-46E2-AE06-658C3FAB1F2C}">
      <dgm:prSet/>
      <dgm:spPr/>
      <dgm:t>
        <a:bodyPr/>
        <a:lstStyle/>
        <a:p>
          <a:endParaRPr lang="en-US"/>
        </a:p>
      </dgm:t>
    </dgm:pt>
    <dgm:pt modelId="{7A840629-33AC-4334-85EF-A9F3EF8598FA}" type="sibTrans" cxnId="{D0BE5BA0-FFC2-46E2-AE06-658C3FAB1F2C}">
      <dgm:prSet/>
      <dgm:spPr/>
      <dgm:t>
        <a:bodyPr/>
        <a:lstStyle/>
        <a:p>
          <a:endParaRPr lang="en-US"/>
        </a:p>
      </dgm:t>
    </dgm:pt>
    <dgm:pt modelId="{6B1841F5-F1D5-4EF1-9F64-E2741CFA9347}" type="pres">
      <dgm:prSet presAssocID="{48A93A5C-2309-4E0C-8885-FA0BE25E9C81}" presName="Name0" presStyleCnt="0">
        <dgm:presLayoutVars>
          <dgm:dir/>
          <dgm:animLvl val="lvl"/>
          <dgm:resizeHandles val="exact"/>
        </dgm:presLayoutVars>
      </dgm:prSet>
      <dgm:spPr/>
    </dgm:pt>
    <dgm:pt modelId="{9C0E22C5-D6E3-430E-94A0-42F0626ADD05}" type="pres">
      <dgm:prSet presAssocID="{57A58392-8D5B-411F-8347-760E6239126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9625C-E4CC-4808-BBAB-C319ED7647F5}" type="pres">
      <dgm:prSet presAssocID="{02F0399F-4A93-4F4B-B597-9E061B1A13A3}" presName="parTxOnlySpace" presStyleCnt="0"/>
      <dgm:spPr/>
    </dgm:pt>
    <dgm:pt modelId="{E51D9E8A-B3FD-4235-B0E7-672A792BAF0E}" type="pres">
      <dgm:prSet presAssocID="{867F161D-E61B-4BFF-9654-33B4519B810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D5BB8-62FF-4196-8877-025E3BFF7FC9}" type="presOf" srcId="{867F161D-E61B-4BFF-9654-33B4519B8105}" destId="{E51D9E8A-B3FD-4235-B0E7-672A792BAF0E}" srcOrd="0" destOrd="0" presId="urn:microsoft.com/office/officeart/2005/8/layout/chevron1"/>
    <dgm:cxn modelId="{70A6643F-9605-4B58-B380-B67F75248AC0}" type="presOf" srcId="{48A93A5C-2309-4E0C-8885-FA0BE25E9C81}" destId="{6B1841F5-F1D5-4EF1-9F64-E2741CFA9347}" srcOrd="0" destOrd="0" presId="urn:microsoft.com/office/officeart/2005/8/layout/chevron1"/>
    <dgm:cxn modelId="{7D66A041-9D87-4CD0-86BA-9E5052EF4A67}" srcId="{48A93A5C-2309-4E0C-8885-FA0BE25E9C81}" destId="{57A58392-8D5B-411F-8347-760E62391263}" srcOrd="0" destOrd="0" parTransId="{E738B50C-C0A6-40B7-891F-C96C4E1BD9D1}" sibTransId="{02F0399F-4A93-4F4B-B597-9E061B1A13A3}"/>
    <dgm:cxn modelId="{42B9D251-8071-415A-8AB7-EAE035768EFF}" type="presOf" srcId="{57A58392-8D5B-411F-8347-760E62391263}" destId="{9C0E22C5-D6E3-430E-94A0-42F0626ADD05}" srcOrd="0" destOrd="0" presId="urn:microsoft.com/office/officeart/2005/8/layout/chevron1"/>
    <dgm:cxn modelId="{D0BE5BA0-FFC2-46E2-AE06-658C3FAB1F2C}" srcId="{48A93A5C-2309-4E0C-8885-FA0BE25E9C81}" destId="{867F161D-E61B-4BFF-9654-33B4519B8105}" srcOrd="1" destOrd="0" parTransId="{7FA052E6-C4B9-4685-824E-532D56DA14F9}" sibTransId="{7A840629-33AC-4334-85EF-A9F3EF8598FA}"/>
    <dgm:cxn modelId="{0F259F75-16E2-46E5-A22E-8C534E19604B}" type="presParOf" srcId="{6B1841F5-F1D5-4EF1-9F64-E2741CFA9347}" destId="{9C0E22C5-D6E3-430E-94A0-42F0626ADD05}" srcOrd="0" destOrd="0" presId="urn:microsoft.com/office/officeart/2005/8/layout/chevron1"/>
    <dgm:cxn modelId="{C7DA7EFF-A17C-4317-98EC-2B5276AF631F}" type="presParOf" srcId="{6B1841F5-F1D5-4EF1-9F64-E2741CFA9347}" destId="{5FD9625C-E4CC-4808-BBAB-C319ED7647F5}" srcOrd="1" destOrd="0" presId="urn:microsoft.com/office/officeart/2005/8/layout/chevron1"/>
    <dgm:cxn modelId="{04C6AAF2-1DC7-404B-AB78-9C60F76CC0F6}" type="presParOf" srcId="{6B1841F5-F1D5-4EF1-9F64-E2741CFA9347}" destId="{E51D9E8A-B3FD-4235-B0E7-672A792BAF0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7792F-C2C4-4C6C-A170-4B89F0745216}">
      <dsp:nvSpPr>
        <dsp:cNvPr id="0" name=""/>
        <dsp:cNvSpPr/>
      </dsp:nvSpPr>
      <dsp:spPr>
        <a:xfrm>
          <a:off x="3681561" y="1562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Problem / Need identified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3728397" y="48398"/>
        <a:ext cx="1382405" cy="865778"/>
      </dsp:txXfrm>
    </dsp:sp>
    <dsp:sp modelId="{8C470470-757E-40CF-87F0-A64949C828C0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3185942" y="197350"/>
              </a:moveTo>
              <a:arcTo wR="2261911" hR="2261911" stAng="17646704" swAng="9249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92C66-C04B-41BD-881F-ED3097D6F37F}">
      <dsp:nvSpPr>
        <dsp:cNvPr id="0" name=""/>
        <dsp:cNvSpPr/>
      </dsp:nvSpPr>
      <dsp:spPr>
        <a:xfrm>
          <a:off x="5640434" y="1132518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Design Specs &amp; Criteria established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5687270" y="1179354"/>
        <a:ext cx="1382405" cy="865778"/>
      </dsp:txXfrm>
    </dsp:sp>
    <dsp:sp modelId="{1795C32B-FE63-4B83-845B-0E1EE494EF44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4488532" y="1863906"/>
              </a:moveTo>
              <a:arcTo wR="2261911" hR="2261911" stAng="20991929" swAng="1216143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50777-1B4F-4FCC-9AB3-2F8085C5A6F2}">
      <dsp:nvSpPr>
        <dsp:cNvPr id="0" name=""/>
        <dsp:cNvSpPr/>
      </dsp:nvSpPr>
      <dsp:spPr>
        <a:xfrm>
          <a:off x="5640434" y="3394430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Design created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5687270" y="3441266"/>
        <a:ext cx="1382405" cy="865778"/>
      </dsp:txXfrm>
    </dsp:sp>
    <dsp:sp modelId="{91C90168-12B4-4BC8-B826-B17604153C6C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3701484" y="4006582"/>
              </a:moveTo>
              <a:arcTo wR="2261911" hR="2261911" stAng="3028385" swAng="9249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396A9-D251-4A28-AFE6-4480CF40BBF8}">
      <dsp:nvSpPr>
        <dsp:cNvPr id="0" name=""/>
        <dsp:cNvSpPr/>
      </dsp:nvSpPr>
      <dsp:spPr>
        <a:xfrm>
          <a:off x="3681561" y="4525386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Prototype evaluated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3728397" y="4572222"/>
        <a:ext cx="1382405" cy="865778"/>
      </dsp:txXfrm>
    </dsp:sp>
    <dsp:sp modelId="{CBB690A0-A505-43D2-BF0F-3FC9ABF693C0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1337881" y="4326473"/>
              </a:moveTo>
              <a:arcTo wR="2261911" hR="2261911" stAng="6846704" swAng="9249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1988F-A611-4B09-8400-B893DEB3BFA9}">
      <dsp:nvSpPr>
        <dsp:cNvPr id="0" name=""/>
        <dsp:cNvSpPr/>
      </dsp:nvSpPr>
      <dsp:spPr>
        <a:xfrm>
          <a:off x="1722688" y="3394430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Product manufactured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1769524" y="3441266"/>
        <a:ext cx="1382405" cy="865778"/>
      </dsp:txXfrm>
    </dsp:sp>
    <dsp:sp modelId="{8C9EA372-0FBC-4347-A67B-8A2F7F300C2B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35291" y="2659917"/>
              </a:moveTo>
              <a:arcTo wR="2261911" hR="2261911" stAng="10191929" swAng="121614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EEC1B-2EE9-4603-9118-4479331CCFA2}">
      <dsp:nvSpPr>
        <dsp:cNvPr id="0" name=""/>
        <dsp:cNvSpPr/>
      </dsp:nvSpPr>
      <dsp:spPr>
        <a:xfrm>
          <a:off x="1722688" y="1132518"/>
          <a:ext cx="1476077" cy="95945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Product sold (Product Specifications)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1769524" y="1179354"/>
        <a:ext cx="1382405" cy="865778"/>
      </dsp:txXfrm>
    </dsp:sp>
    <dsp:sp modelId="{DAC4EF87-F43D-47B4-B095-4527D78CF950}">
      <dsp:nvSpPr>
        <dsp:cNvPr id="0" name=""/>
        <dsp:cNvSpPr/>
      </dsp:nvSpPr>
      <dsp:spPr>
        <a:xfrm>
          <a:off x="2157688" y="481288"/>
          <a:ext cx="4523823" cy="4523823"/>
        </a:xfrm>
        <a:custGeom>
          <a:avLst/>
          <a:gdLst/>
          <a:ahLst/>
          <a:cxnLst/>
          <a:rect l="0" t="0" r="0" b="0"/>
          <a:pathLst>
            <a:path>
              <a:moveTo>
                <a:pt x="822339" y="517241"/>
              </a:moveTo>
              <a:arcTo wR="2261911" hR="2261911" stAng="13828385" swAng="9249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E22C5-D6E3-430E-94A0-42F0626ADD05}">
      <dsp:nvSpPr>
        <dsp:cNvPr id="0" name=""/>
        <dsp:cNvSpPr/>
      </dsp:nvSpPr>
      <dsp:spPr>
        <a:xfrm>
          <a:off x="2678" y="200421"/>
          <a:ext cx="1601390" cy="640556"/>
        </a:xfrm>
        <a:prstGeom prst="chevron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00"/>
              </a:solidFill>
            </a:rPr>
            <a:t>Here</a:t>
          </a:r>
          <a:endParaRPr lang="en-US" sz="2600" b="1" kern="1200" dirty="0">
            <a:solidFill>
              <a:srgbClr val="FFFF00"/>
            </a:solidFill>
          </a:endParaRPr>
        </a:p>
      </dsp:txBody>
      <dsp:txXfrm>
        <a:off x="322956" y="200421"/>
        <a:ext cx="960834" cy="640556"/>
      </dsp:txXfrm>
    </dsp:sp>
    <dsp:sp modelId="{E51D9E8A-B3FD-4235-B0E7-672A792BAF0E}">
      <dsp:nvSpPr>
        <dsp:cNvPr id="0" name=""/>
        <dsp:cNvSpPr/>
      </dsp:nvSpPr>
      <dsp:spPr>
        <a:xfrm>
          <a:off x="1443930" y="200421"/>
          <a:ext cx="1601390" cy="640556"/>
        </a:xfrm>
        <a:prstGeom prst="chevron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00"/>
              </a:solidFill>
            </a:rPr>
            <a:t>There</a:t>
          </a:r>
          <a:endParaRPr lang="en-US" sz="2600" b="1" kern="1200" dirty="0">
            <a:solidFill>
              <a:srgbClr val="FFFF00"/>
            </a:solidFill>
          </a:endParaRPr>
        </a:p>
      </dsp:txBody>
      <dsp:txXfrm>
        <a:off x="1764208" y="200421"/>
        <a:ext cx="960834" cy="640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EE2D-0222-4C1D-8346-1E80FBC7823E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6773-E011-4F5C-A218-6516450FB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9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And here are many of the end users that</a:t>
            </a:r>
            <a:r>
              <a:rPr lang="en-US" baseline="0" dirty="0" smtClean="0"/>
              <a:t> Product Specs are designed to reach.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Notice the variety of end users. This is what makes audience analysis critical. Are you writing to a customer like your Auntie May or a safety inspector at OSHA?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1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Some of the data will be individual to the product, but listed in the slide are basics you will always want to include.</a:t>
            </a:r>
            <a:r>
              <a:rPr lang="en-US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The photo gives</a:t>
            </a:r>
            <a:r>
              <a:rPr lang="en-US" baseline="0" dirty="0" smtClean="0"/>
              <a:t> car buyers a comparison of three different vehicle by providing Product Specs.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5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So, here we are back</a:t>
            </a:r>
            <a:r>
              <a:rPr lang="en-US" baseline="0" dirty="0" smtClean="0"/>
              <a:t> at the importance of audience and purpose.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NOTE: These are both purchasing decisions, aren’t they?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top one asks: Will your product solve my problem – or will your component fit into my existing product or system?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bottom one asks: Why should I buy your particular bicycle?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time at the beginning of any project to figure out the purpose of your project (what do I need to get done?) and the audience (for whom am I writing?). Using this strategy will enhance your job satisfaction and your boss’s opinion of you and your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51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Distribute and discuss samples with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0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Starting at the top: We were taught in ENGR 1080 that we don’t create products in a vacuum. Instead, engineers respond to a need or a request.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the right, we work from Design Specs to create products. Those design specs can be</a:t>
            </a:r>
            <a:r>
              <a:rPr lang="en-US" baseline="0" dirty="0" smtClean="0"/>
              <a:t> based on regulatory requirements (ISO, for instance), safety laws, customer demands, our boss, or even ourselves or our engineering co-workers. Remember, Design Specs are specific: Less than 10 lbs. Criteria are more general: Light-weight.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familiar with the next three steps in the design process: Create the design, build a prototype and evaluate it, and then manufacture the approved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What’s new is the Product Specifications, the information that helps sell the product to the end user. For consumer products, it’s the information on the “side of the box.” Think of a laptop or a cell phone or a pair of pliers – all have product information on the packaging to help consumers learn about the product and make a purchasing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Rhetorical Strategy = Communication Plan = do the work</a:t>
            </a:r>
            <a:r>
              <a:rPr lang="en-US" baseline="0" dirty="0" smtClean="0"/>
              <a:t> up front to minimize re-drafting (saves time and money for you and the boss).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did – or will do -- a rhetorical strategy in class for your Bell Crank design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Here</a:t>
            </a:r>
            <a:r>
              <a:rPr lang="en-US" baseline="0" dirty="0" smtClean="0"/>
              <a:t> we are at step 2 of the design process. Someone has identified a product need. Now we work from (or develop) the Design Specs.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Dr. P. explains</a:t>
            </a:r>
            <a:r>
              <a:rPr lang="en-US" baseline="0" dirty="0" smtClean="0"/>
              <a:t> the purpose and value of Design Specs.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5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Notice that Design Specs</a:t>
            </a:r>
            <a:r>
              <a:rPr lang="en-US" baseline="0" dirty="0" smtClean="0"/>
              <a:t> are practical. They set limits.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Plus they are based on what came before. What’s the point of repeating mistakes made in previous designs?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 we’ve heard, Design Specs are a form of communication between customer-engineer, engineer-engineer, and engineer-manufacturing floor.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must observe and use the format and nomenclature for Design Specs.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6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Numbers! This is where dimensioning comes 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With the numbers</a:t>
            </a:r>
            <a:r>
              <a:rPr lang="en-US" baseline="0" dirty="0" smtClean="0"/>
              <a:t> provided by dimensioning and the visuals provided by the CAD drawing, manufacture can begin.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We’ve now moved to the end of the product design cycle. We are ready to sell Product #1.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However, to help sell it, we have to provide information about what</a:t>
            </a:r>
            <a:r>
              <a:rPr lang="en-US" baseline="0" dirty="0" smtClean="0"/>
              <a:t> it does, its features, and so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Simply placing this motorized wheelchair in a box won’t sell it because consumers won’t know why it costs thousands of dollars. As engineers, we have to provide the technical descriptions that help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9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Here’s the value added by Product Specs.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6773-E011-4F5C-A218-6516450FB4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6EB-F138-410A-A314-2C5498FBF41B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0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A4AF-B2B3-4902-A3FB-ED49C080ABEE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B7B-FDAD-48B1-A24C-E032C00384AC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0EF6-469B-4DFA-934C-4F7D03490D52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4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1A5E-924E-4C29-B120-78E09CEA94DC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A3-3365-4794-931D-37CBDBF50EDB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87-C22F-4D15-B2E0-AF488F2200D5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C60-0E04-4B7D-94DF-775996A54360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1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58A-7939-4F59-809D-9DC901A362BD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6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7C5-F417-417B-8677-BA11B8043935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6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E42-0D83-4182-A799-C402854B0FE3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FA65-D377-44EB-BE82-C1C2C3065198}" type="datetime1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632E-F9C7-4307-903E-AC89185F0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Design vs. Product Specifications:</a:t>
            </a:r>
            <a:br>
              <a:rPr lang="en-US" b="1" dirty="0" smtClean="0">
                <a:solidFill>
                  <a:srgbClr val="990033"/>
                </a:solidFill>
              </a:rPr>
            </a:br>
            <a:r>
              <a:rPr lang="en-US" b="1" dirty="0" smtClean="0">
                <a:solidFill>
                  <a:srgbClr val="990033"/>
                </a:solidFill>
              </a:rPr>
              <a:t>Purpose, Content &amp; Audience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ENGR 1021 – Intermediate CAD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Detroit Mercy – Mechanical Engineering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 – McCall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6928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80301"/>
            <a:ext cx="2114550" cy="10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5075" y="6163449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Detroit Mercy – Mechanical Engineering – Fall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3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</a:rPr>
              <a:t>At the End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Product Specs: Audience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4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77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181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End Users:</a:t>
            </a:r>
          </a:p>
          <a:p>
            <a:r>
              <a:rPr lang="en-US" dirty="0" smtClean="0"/>
              <a:t>Customers</a:t>
            </a:r>
          </a:p>
          <a:p>
            <a:r>
              <a:rPr lang="en-US" dirty="0" smtClean="0"/>
              <a:t>Designers</a:t>
            </a:r>
          </a:p>
          <a:p>
            <a:r>
              <a:rPr lang="en-US" dirty="0" smtClean="0"/>
              <a:t>Contractor or manufacturer</a:t>
            </a:r>
          </a:p>
          <a:p>
            <a:r>
              <a:rPr lang="en-US" dirty="0" smtClean="0"/>
              <a:t>Suppliers</a:t>
            </a:r>
          </a:p>
          <a:p>
            <a:r>
              <a:rPr lang="en-US" dirty="0" smtClean="0"/>
              <a:t>Workforce</a:t>
            </a:r>
          </a:p>
          <a:p>
            <a:r>
              <a:rPr lang="en-US" dirty="0" smtClean="0"/>
              <a:t>Inspectors</a:t>
            </a:r>
          </a:p>
          <a:p>
            <a:r>
              <a:rPr lang="en-US" dirty="0" smtClean="0"/>
              <a:t>Regulators</a:t>
            </a:r>
            <a:endParaRPr lang="en-US" dirty="0"/>
          </a:p>
        </p:txBody>
      </p:sp>
      <p:pic>
        <p:nvPicPr>
          <p:cNvPr id="9219" name="Picture 3" descr="C:\Users\McCall\AppData\Local\Microsoft\Windows\INetCache\IE\CJN6VYAA\robotic_assembly_lin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</a:rPr>
              <a:t>At the End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Product Specs: Content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4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77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181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990033"/>
                </a:solidFill>
              </a:rPr>
              <a:t>General Audience Specs</a:t>
            </a:r>
          </a:p>
          <a:p>
            <a:r>
              <a:rPr lang="en-US" dirty="0" smtClean="0"/>
              <a:t>Name of product</a:t>
            </a:r>
          </a:p>
          <a:p>
            <a:r>
              <a:rPr lang="en-US" dirty="0" smtClean="0"/>
              <a:t>Owner/producer of product</a:t>
            </a:r>
          </a:p>
          <a:p>
            <a:r>
              <a:rPr lang="en-US" dirty="0" smtClean="0"/>
              <a:t>Photo/illustration of product</a:t>
            </a:r>
          </a:p>
          <a:p>
            <a:r>
              <a:rPr lang="en-US" dirty="0" smtClean="0"/>
              <a:t>Description: Use, size, dimensions, weight</a:t>
            </a:r>
          </a:p>
          <a:p>
            <a:r>
              <a:rPr lang="en-US" dirty="0" smtClean="0"/>
              <a:t>Safety warnings</a:t>
            </a:r>
          </a:p>
          <a:p>
            <a:r>
              <a:rPr lang="en-US" dirty="0" smtClean="0"/>
              <a:t>Parts/materials/tool lists</a:t>
            </a:r>
          </a:p>
          <a:p>
            <a:r>
              <a:rPr lang="en-US" dirty="0" smtClean="0"/>
              <a:t>Instructions for use</a:t>
            </a:r>
          </a:p>
          <a:p>
            <a:r>
              <a:rPr lang="en-US" dirty="0" smtClean="0"/>
              <a:t>Date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0033"/>
                </a:solidFill>
              </a:rPr>
              <a:t>Technician Audience Specs </a:t>
            </a:r>
            <a:r>
              <a:rPr lang="en-US" dirty="0" smtClean="0">
                <a:solidFill>
                  <a:srgbClr val="990033"/>
                </a:solidFill>
              </a:rPr>
              <a:t>(in addition to above)</a:t>
            </a:r>
            <a:endParaRPr lang="en-US" b="1" dirty="0" smtClean="0">
              <a:solidFill>
                <a:srgbClr val="990033"/>
              </a:solidFill>
            </a:endParaRPr>
          </a:p>
          <a:p>
            <a:r>
              <a:rPr lang="en-US" dirty="0" smtClean="0"/>
              <a:t>Methods for manufacturing, building, installing product</a:t>
            </a:r>
          </a:p>
          <a:p>
            <a:r>
              <a:rPr lang="en-US" dirty="0" smtClean="0"/>
              <a:t>Materials and equipment to be used</a:t>
            </a:r>
          </a:p>
          <a:p>
            <a:r>
              <a:rPr lang="en-US" dirty="0" smtClean="0"/>
              <a:t>Size, shape, weight of product</a:t>
            </a:r>
          </a:p>
          <a:p>
            <a:r>
              <a:rPr lang="en-US" dirty="0" smtClean="0"/>
              <a:t>Specific testing, maintenance, and inspection procedures [2]</a:t>
            </a:r>
          </a:p>
          <a:p>
            <a:endParaRPr lang="en-US" dirty="0"/>
          </a:p>
        </p:txBody>
      </p:sp>
      <p:pic>
        <p:nvPicPr>
          <p:cNvPr id="6146" name="Picture 2" descr="C:\Users\McCall\AppData\Local\Microsoft\Windows\INetCache\IE\CJN6VYAA\550688_10150743195411754_695891753_11338074_1883887052_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635102"/>
            <a:ext cx="3143250" cy="38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990033"/>
                </a:solidFill>
              </a:rPr>
              <a:t>Audience &amp; Purpose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990033"/>
                </a:solidFill>
              </a:rPr>
              <a:t>What does this Spec need to accomplish?</a:t>
            </a:r>
            <a:endParaRPr lang="en-US" sz="4000" b="1" dirty="0">
              <a:solidFill>
                <a:srgbClr val="990033"/>
              </a:solidFill>
            </a:endParaRPr>
          </a:p>
        </p:txBody>
      </p:sp>
      <p:pic>
        <p:nvPicPr>
          <p:cNvPr id="3" name="Picture 3" descr="C:\Users\McCall\AppData\Local\Microsoft\Windows\INetCache\IE\DRLKZBV1\old-bicycle-13134543980W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48" y="4191000"/>
            <a:ext cx="3889232" cy="26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cCall\AppData\Local\Microsoft\Windows\INetCache\IE\DRLKZBV1\Expedition_36_flight_engineer_Chris_Cassid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3955"/>
            <a:ext cx="4347210" cy="28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2010" y="1762623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Help an engineer choose which component to use?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548" y="51054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Help a consumer make a purchasing decision?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990033"/>
                </a:solidFill>
              </a:rPr>
              <a:t>References</a:t>
            </a:r>
            <a:endParaRPr lang="en-US" sz="3600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543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[1] Plantenberg, K., 2016, “Design Specs, Technical Drawings, and Engineering Drawings” University of Detroit Mercy, Detroit, MI. Lecture and emails.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[2] Lannon, J. M. and Gurak, L. J., 2017, </a:t>
            </a:r>
            <a:r>
              <a:rPr lang="en-US" sz="2400" i="1" dirty="0" smtClean="0"/>
              <a:t>Technical Communication</a:t>
            </a:r>
            <a:r>
              <a:rPr lang="en-US" sz="2400" dirty="0" smtClean="0"/>
              <a:t>,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ed., Pearson, Boston, Pearson. pp. 71, 425-431.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990033"/>
                </a:solidFill>
              </a:rPr>
              <a:t>Product Spec Samples to Analyze</a:t>
            </a:r>
            <a:endParaRPr lang="en-US" sz="3600" b="1" dirty="0">
              <a:solidFill>
                <a:srgbClr val="9900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990033"/>
                </a:solidFill>
              </a:rPr>
              <a:t>The Product Design Process</a:t>
            </a:r>
            <a:r>
              <a:rPr lang="en-US" sz="2400" u="sng" dirty="0" smtClean="0">
                <a:solidFill>
                  <a:srgbClr val="990033"/>
                </a:solidFill>
              </a:rPr>
              <a:t/>
            </a:r>
            <a:br>
              <a:rPr lang="en-US" sz="2400" u="sng" dirty="0" smtClean="0">
                <a:solidFill>
                  <a:srgbClr val="990033"/>
                </a:solidFill>
              </a:rPr>
            </a:br>
            <a:r>
              <a:rPr lang="en-US" sz="3200" b="1" u="sng" dirty="0" smtClean="0">
                <a:solidFill>
                  <a:srgbClr val="990033"/>
                </a:solidFill>
              </a:rPr>
              <a:t>Design Specs at beginning </a:t>
            </a:r>
            <a:r>
              <a:rPr lang="en-US" sz="3200" b="1" u="sng" dirty="0" smtClean="0">
                <a:solidFill>
                  <a:srgbClr val="990033"/>
                </a:solidFill>
                <a:sym typeface="Wingdings 3"/>
              </a:rPr>
              <a:t></a:t>
            </a:r>
            <a:r>
              <a:rPr lang="en-US" sz="3200" b="1" u="sng" dirty="0" smtClean="0">
                <a:solidFill>
                  <a:srgbClr val="990033"/>
                </a:solidFill>
              </a:rPr>
              <a:t>Product Specs at end</a:t>
            </a:r>
            <a:endParaRPr lang="en-US" sz="3200" b="1" u="sng" dirty="0">
              <a:solidFill>
                <a:srgbClr val="99003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52369"/>
              </p:ext>
            </p:extLst>
          </p:nvPr>
        </p:nvGraphicFramePr>
        <p:xfrm>
          <a:off x="152400" y="12192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85798"/>
            <a:ext cx="177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990033"/>
                </a:solidFill>
              </a:rPr>
              <a:t>Getting from Beginning to End</a:t>
            </a:r>
            <a:r>
              <a:rPr lang="en-US" b="1" dirty="0" smtClean="0">
                <a:solidFill>
                  <a:srgbClr val="990033"/>
                </a:solidFill>
              </a:rPr>
              <a:t/>
            </a:r>
            <a:br>
              <a:rPr lang="en-US" b="1" dirty="0" smtClean="0">
                <a:solidFill>
                  <a:srgbClr val="990033"/>
                </a:solidFill>
              </a:rPr>
            </a:br>
            <a:r>
              <a:rPr lang="en-US" b="1" dirty="0" smtClean="0">
                <a:solidFill>
                  <a:srgbClr val="990033"/>
                </a:solidFill>
              </a:rPr>
              <a:t>Rhetorical Strategy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Q. How do I design documents that support my design from ideation to Sale #1?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Know each document’s: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Audience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Content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5167873"/>
              </p:ext>
            </p:extLst>
          </p:nvPr>
        </p:nvGraphicFramePr>
        <p:xfrm>
          <a:off x="5943600" y="304800"/>
          <a:ext cx="3048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C:\Users\McCall\AppData\Local\Microsoft\Windows\INetCache\IE\DRLKZBV1\1200px-Grob.g109b.glider.arp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63720"/>
            <a:ext cx="4419600" cy="29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6600"/>
                </a:solidFill>
              </a:rPr>
              <a:t>At the beginning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Design Specs: Definition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List of things that must hold true or else the design is rejected. </a:t>
            </a:r>
          </a:p>
          <a:p>
            <a:r>
              <a:rPr lang="en-US" dirty="0" smtClean="0"/>
              <a:t>Essentially, a </a:t>
            </a:r>
            <a:r>
              <a:rPr lang="en-US" dirty="0" smtClean="0"/>
              <a:t>    go-no </a:t>
            </a:r>
            <a:r>
              <a:rPr lang="en-US" dirty="0" smtClean="0"/>
              <a:t>go list. </a:t>
            </a:r>
            <a:r>
              <a:rPr lang="en-US" sz="1700" b="1" dirty="0" smtClean="0"/>
              <a:t>[1]</a:t>
            </a:r>
          </a:p>
          <a:p>
            <a:pPr marL="457200" lvl="1" indent="0" algn="ctr">
              <a:buNone/>
            </a:pPr>
            <a:endParaRPr lang="en-US" sz="1600" dirty="0" smtClean="0"/>
          </a:p>
          <a:p>
            <a:pPr marL="457200" lvl="1" indent="0" algn="ctr">
              <a:buNone/>
            </a:pPr>
            <a:endParaRPr lang="en-US" sz="1600" dirty="0"/>
          </a:p>
          <a:p>
            <a:pPr marL="457200" lvl="1" indent="0" algn="ctr">
              <a:buNone/>
            </a:pPr>
            <a:endParaRPr lang="en-US" sz="1600" dirty="0" smtClean="0"/>
          </a:p>
          <a:p>
            <a:pPr marL="457200" lvl="1" indent="0" algn="ctr">
              <a:buNone/>
            </a:pPr>
            <a:endParaRPr lang="en-US" sz="1600" dirty="0"/>
          </a:p>
          <a:p>
            <a:pPr marL="457200" lvl="1" indent="0" algn="ctr">
              <a:buNone/>
            </a:pPr>
            <a:endParaRPr lang="en-US" sz="1600" dirty="0" smtClean="0"/>
          </a:p>
          <a:p>
            <a:pPr marL="457200" lvl="1" indent="0" algn="ctr">
              <a:buNone/>
            </a:pPr>
            <a:endParaRPr lang="en-US" sz="1600" dirty="0"/>
          </a:p>
          <a:p>
            <a:pPr marL="457200" lvl="1" indent="0" algn="ctr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Thanks to Dr. P. for the definition.</a:t>
            </a:r>
          </a:p>
        </p:txBody>
      </p:sp>
      <p:pic>
        <p:nvPicPr>
          <p:cNvPr id="4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cCall\AppData\Local\Microsoft\Windows\INetCache\IE\CJN6VYAA\0YJa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899660" cy="22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6600"/>
                </a:solidFill>
              </a:rPr>
              <a:t>At the beginning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Design Specs: Purpose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276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Set parameters that:</a:t>
            </a:r>
          </a:p>
          <a:p>
            <a:r>
              <a:rPr lang="en-US" dirty="0" smtClean="0"/>
              <a:t>Accomplish the purpose (i.e., solve the problem)</a:t>
            </a:r>
          </a:p>
          <a:p>
            <a:r>
              <a:rPr lang="en-US" dirty="0" smtClean="0"/>
              <a:t>Save money by</a:t>
            </a:r>
          </a:p>
          <a:p>
            <a:pPr lvl="1"/>
            <a:r>
              <a:rPr lang="en-US" dirty="0" smtClean="0"/>
              <a:t>Minimizing false starts</a:t>
            </a:r>
          </a:p>
          <a:p>
            <a:pPr lvl="1"/>
            <a:r>
              <a:rPr lang="en-US" dirty="0" smtClean="0"/>
              <a:t>Controlling frustration</a:t>
            </a:r>
          </a:p>
          <a:p>
            <a:pPr lvl="1"/>
            <a:r>
              <a:rPr lang="en-US" dirty="0" smtClean="0"/>
              <a:t>Saving time</a:t>
            </a:r>
          </a:p>
          <a:p>
            <a:r>
              <a:rPr lang="en-US" dirty="0" smtClean="0"/>
              <a:t>Are based on prior knowledge (i.e., research)</a:t>
            </a:r>
            <a:endParaRPr lang="en-US" dirty="0"/>
          </a:p>
        </p:txBody>
      </p:sp>
      <p:pic>
        <p:nvPicPr>
          <p:cNvPr id="4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Call\AppData\Local\Microsoft\Windows\INetCache\IE\DRLKZBV1\breville-radio-toas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313944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6600"/>
                </a:solidFill>
              </a:rPr>
              <a:t>At the beginning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Design Specs: Audience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Design Engineers</a:t>
            </a:r>
          </a:p>
          <a:p>
            <a:pPr lvl="1"/>
            <a:r>
              <a:rPr lang="en-US" dirty="0" smtClean="0"/>
              <a:t>Technician audience</a:t>
            </a:r>
          </a:p>
          <a:p>
            <a:pPr lvl="1"/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Concerned about recognition / job performance</a:t>
            </a:r>
          </a:p>
          <a:p>
            <a:pPr lvl="1"/>
            <a:r>
              <a:rPr lang="en-US" dirty="0" smtClean="0"/>
              <a:t>Use jargon and short-hand</a:t>
            </a:r>
          </a:p>
          <a:p>
            <a:pPr lvl="1"/>
            <a:r>
              <a:rPr lang="en-US" dirty="0" smtClean="0"/>
              <a:t>Prefer concrete examples vs. paragraphs of text</a:t>
            </a:r>
          </a:p>
          <a:p>
            <a:r>
              <a:rPr lang="en-US" dirty="0" smtClean="0"/>
              <a:t>What else do we know about the people who design products?</a:t>
            </a:r>
          </a:p>
        </p:txBody>
      </p:sp>
      <p:pic>
        <p:nvPicPr>
          <p:cNvPr id="4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cCall\AppData\Local\Microsoft\Windows\INetCache\IE\H2B02G5O\oM6g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30" y="2286000"/>
            <a:ext cx="3505200" cy="25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6600"/>
                </a:solidFill>
              </a:rPr>
              <a:t>At the beginning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Design Specs: Content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esign must weigh less than 4 lbs.</a:t>
            </a:r>
          </a:p>
          <a:p>
            <a:r>
              <a:rPr lang="en-US" dirty="0" smtClean="0"/>
              <a:t>The size of the hole must be 1.000 – 1.003 inches.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product footprint                                           must be less than 12 x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inches. </a:t>
            </a:r>
            <a:r>
              <a:rPr lang="en-US" sz="1600" b="1" dirty="0" smtClean="0"/>
              <a:t>[1]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Thanks to Dr. P. for the examples.</a:t>
            </a:r>
          </a:p>
          <a:p>
            <a:pPr marL="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McCall\AppData\Local\Microsoft\Windows\INetCache\IE\04I7P6BS\mat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36118" cy="12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cCall\AppData\Local\Microsoft\Windows\INetCache\IE\CJN6VYAA\Razer-Blade-Gaming-Lapto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78" y="3752850"/>
            <a:ext cx="4020522" cy="31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</a:rPr>
              <a:t>At the End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Product Specs: Definition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4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77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1"/>
            <a:ext cx="5029201" cy="2971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A.k.a. Product Literature</a:t>
            </a:r>
          </a:p>
          <a:p>
            <a:r>
              <a:rPr lang="en-US" dirty="0" smtClean="0"/>
              <a:t>Prescribe standards for performance, safety, and quality</a:t>
            </a:r>
          </a:p>
          <a:p>
            <a:r>
              <a:rPr lang="en-US" dirty="0" smtClean="0"/>
              <a:t>Describe the product and how to use and care for it</a:t>
            </a:r>
          </a:p>
        </p:txBody>
      </p:sp>
      <p:pic>
        <p:nvPicPr>
          <p:cNvPr id="7173" name="Picture 5" descr="C:\Users\McCall\AppData\Local\Microsoft\Windows\INetCache\IE\H2B02G5O\Magic-Mobility-Extreme-X8-Blac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0740"/>
            <a:ext cx="35195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</a:rPr>
              <a:t>At the End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Product Specs: Purpose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4" descr="C:\Users\McCall\AppData\Local\Microsoft\Windows\INetCache\IE\DRLKZBV1\fashion-shopping-girls-illustr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77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7338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Ensure proper use of product</a:t>
            </a:r>
          </a:p>
          <a:p>
            <a:r>
              <a:rPr lang="en-US" dirty="0" smtClean="0"/>
              <a:t>Promote safety &amp; safe practices</a:t>
            </a:r>
          </a:p>
          <a:p>
            <a:r>
              <a:rPr lang="en-US" dirty="0" smtClean="0"/>
              <a:t>Limit product liability</a:t>
            </a:r>
          </a:p>
          <a:p>
            <a:r>
              <a:rPr lang="en-US" dirty="0" smtClean="0"/>
              <a:t>Prolong the life of the product</a:t>
            </a:r>
          </a:p>
          <a:p>
            <a:r>
              <a:rPr lang="en-US" dirty="0" smtClean="0"/>
              <a:t>Contribute to customer satisfaction</a:t>
            </a:r>
          </a:p>
          <a:p>
            <a:r>
              <a:rPr lang="en-US" dirty="0" smtClean="0"/>
              <a:t>Encourage initial sale and repeat business </a:t>
            </a:r>
            <a:r>
              <a:rPr lang="en-US" sz="1600" b="1" dirty="0" smtClean="0"/>
              <a:t>[2]</a:t>
            </a:r>
            <a:endParaRPr lang="en-US" dirty="0" smtClean="0"/>
          </a:p>
        </p:txBody>
      </p:sp>
      <p:pic>
        <p:nvPicPr>
          <p:cNvPr id="8195" name="Picture 3" descr="C:\Users\McCall\AppData\Local\Microsoft\Windows\INetCache\IE\04I7P6BS\vr4helme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24" y="2133600"/>
            <a:ext cx="50403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vs. Product Specs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632E-F9C7-4307-903E-AC89185F09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1260</Words>
  <Application>Microsoft Office PowerPoint</Application>
  <PresentationFormat>On-screen Show (4:3)</PresentationFormat>
  <Paragraphs>169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Design vs. Product Specifications: Purpose, Content &amp; Audience</vt:lpstr>
      <vt:lpstr>The Product Design Process Design Specs at beginning Product Specs at end</vt:lpstr>
      <vt:lpstr>Getting from Beginning to End Rhetorical Strategy</vt:lpstr>
      <vt:lpstr>At the beginning Design Specs: Definition</vt:lpstr>
      <vt:lpstr>At the beginning Design Specs: Purpose</vt:lpstr>
      <vt:lpstr>At the beginning Design Specs: Audience</vt:lpstr>
      <vt:lpstr>At the beginning Design Specs: Content</vt:lpstr>
      <vt:lpstr>At the End Product Specs: Definition</vt:lpstr>
      <vt:lpstr>At the End Product Specs: Purpose</vt:lpstr>
      <vt:lpstr>At the End Product Specs: Audience</vt:lpstr>
      <vt:lpstr>At the End Product Specs: Content</vt:lpstr>
      <vt:lpstr>Audience &amp; Purpose What does this Spec need to accomplish?</vt:lpstr>
      <vt:lpstr>References</vt:lpstr>
      <vt:lpstr>Product Spec Samples to Analyze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vs. Product Specifications</dc:title>
  <dc:creator>McCall</dc:creator>
  <cp:lastModifiedBy>McCall</cp:lastModifiedBy>
  <cp:revision>19</cp:revision>
  <cp:lastPrinted>2018-09-18T11:19:36Z</cp:lastPrinted>
  <dcterms:created xsi:type="dcterms:W3CDTF">2018-09-09T14:40:06Z</dcterms:created>
  <dcterms:modified xsi:type="dcterms:W3CDTF">2019-05-08T10:28:18Z</dcterms:modified>
</cp:coreProperties>
</file>